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8B8C-0CDB-42CE-BC01-F9236E007573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9D60-D573-4D1B-9477-AAA66721E2A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8B8C-0CDB-42CE-BC01-F9236E007573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9D60-D573-4D1B-9477-AAA66721E2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8B8C-0CDB-42CE-BC01-F9236E007573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9D60-D573-4D1B-9477-AAA66721E2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8B8C-0CDB-42CE-BC01-F9236E007573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9D60-D573-4D1B-9477-AAA66721E2A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8B8C-0CDB-42CE-BC01-F9236E007573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9D60-D573-4D1B-9477-AAA66721E2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8B8C-0CDB-42CE-BC01-F9236E007573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9D60-D573-4D1B-9477-AAA66721E2A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8B8C-0CDB-42CE-BC01-F9236E007573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9D60-D573-4D1B-9477-AAA66721E2A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8B8C-0CDB-42CE-BC01-F9236E007573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9D60-D573-4D1B-9477-AAA66721E2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8B8C-0CDB-42CE-BC01-F9236E007573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9D60-D573-4D1B-9477-AAA66721E2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8B8C-0CDB-42CE-BC01-F9236E007573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9D60-D573-4D1B-9477-AAA66721E2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8B8C-0CDB-42CE-BC01-F9236E007573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9D60-D573-4D1B-9477-AAA66721E2A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9638B8C-0CDB-42CE-BC01-F9236E007573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8B69D60-D573-4D1B-9477-AAA66721E2A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80112" y="5661248"/>
            <a:ext cx="3476770" cy="792088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Межевич</a:t>
            </a:r>
            <a:r>
              <a:rPr lang="ru-RU" dirty="0" smtClean="0"/>
              <a:t> Владислав</a:t>
            </a:r>
          </a:p>
          <a:p>
            <a:r>
              <a:rPr lang="ru-RU" dirty="0" smtClean="0"/>
              <a:t>ПО-22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7175351" cy="1793167"/>
          </a:xfrm>
        </p:spPr>
        <p:txBody>
          <a:bodyPr/>
          <a:lstStyle/>
          <a:p>
            <a:r>
              <a:rPr lang="ru-RU" sz="4800" dirty="0" smtClean="0"/>
              <a:t>Основные загрязняющие компоненты воздуха закрытых помещений их роль в развитии патологии человека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53062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784976" cy="720080"/>
          </a:xfrm>
        </p:spPr>
        <p:txBody>
          <a:bodyPr/>
          <a:lstStyle/>
          <a:p>
            <a:pPr algn="ctr"/>
            <a:r>
              <a:rPr lang="ru-RU" sz="3600" b="0" i="1" dirty="0">
                <a:effectLst/>
              </a:rPr>
              <a:t>Диоксид серы </a:t>
            </a:r>
            <a:r>
              <a:rPr lang="en-US" sz="3600" b="0" i="1" dirty="0">
                <a:effectLst/>
              </a:rPr>
              <a:t>SO</a:t>
            </a:r>
            <a:r>
              <a:rPr lang="en-US" sz="3600" b="0" i="1" baseline="-25000" dirty="0">
                <a:effectLst/>
              </a:rPr>
              <a:t>2</a:t>
            </a:r>
            <a:endParaRPr lang="ru-RU" sz="3600" i="1" baseline="-25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412776"/>
            <a:ext cx="8856984" cy="5112568"/>
          </a:xfrm>
        </p:spPr>
        <p:txBody>
          <a:bodyPr>
            <a:normAutofit/>
          </a:bodyPr>
          <a:lstStyle/>
          <a:p>
            <a:r>
              <a:rPr lang="ru-RU" sz="2400" dirty="0"/>
              <a:t>поступает в атмосферу при сжигании топлива, богатого </a:t>
            </a:r>
            <a:r>
              <a:rPr lang="ru-RU" sz="2400" dirty="0" smtClean="0"/>
              <a:t>серой </a:t>
            </a:r>
          </a:p>
          <a:p>
            <a:r>
              <a:rPr lang="ru-RU" sz="2400" dirty="0" smtClean="0"/>
              <a:t>обладает </a:t>
            </a:r>
            <a:r>
              <a:rPr lang="ru-RU" sz="2400" dirty="0"/>
              <a:t>резким запахом и оказывает раздражающее действие на слизистые оболочки глаз и верхних дыхательных путей </a:t>
            </a:r>
            <a:endParaRPr lang="ru-RU" sz="2400" dirty="0" smtClean="0"/>
          </a:p>
          <a:p>
            <a:r>
              <a:rPr lang="ru-RU" sz="2400" dirty="0" smtClean="0"/>
              <a:t>диоксид </a:t>
            </a:r>
            <a:r>
              <a:rPr lang="ru-RU" sz="2400" dirty="0"/>
              <a:t>серы окисляется в </a:t>
            </a:r>
            <a:r>
              <a:rPr lang="ru-RU" sz="2400" dirty="0" err="1"/>
              <a:t>триоксид</a:t>
            </a:r>
            <a:r>
              <a:rPr lang="ru-RU" sz="2400" dirty="0"/>
              <a:t> серы, который с влагой воздуха образует </a:t>
            </a:r>
            <a:r>
              <a:rPr lang="ru-RU" sz="2400" dirty="0" smtClean="0"/>
              <a:t>аэрозоль </a:t>
            </a:r>
            <a:r>
              <a:rPr lang="ru-RU" sz="2400" dirty="0"/>
              <a:t>серной </a:t>
            </a:r>
            <a:r>
              <a:rPr lang="ru-RU" sz="2400" dirty="0" smtClean="0"/>
              <a:t>кислоты</a:t>
            </a:r>
          </a:p>
          <a:p>
            <a:endParaRPr lang="ru-RU" sz="2400" dirty="0"/>
          </a:p>
          <a:p>
            <a:pPr algn="r"/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Максимально-разовая ПДК –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0,5 мг/м3, </a:t>
            </a:r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" indent="0" algn="r">
              <a:buNone/>
            </a:pP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класс 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опасности -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78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792088"/>
          </a:xfrm>
        </p:spPr>
        <p:txBody>
          <a:bodyPr/>
          <a:lstStyle/>
          <a:p>
            <a:pPr algn="ctr"/>
            <a:r>
              <a:rPr lang="ru-RU" sz="3600" b="0" i="1" dirty="0">
                <a:effectLst/>
              </a:rPr>
              <a:t>Оксиды азота</a:t>
            </a:r>
            <a:r>
              <a:rPr lang="ru-RU" sz="3600" b="0" dirty="0">
                <a:effectLst/>
              </a:rPr>
              <a:t> 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908720"/>
            <a:ext cx="8712968" cy="5688632"/>
          </a:xfrm>
        </p:spPr>
        <p:txBody>
          <a:bodyPr>
            <a:normAutofit/>
          </a:bodyPr>
          <a:lstStyle/>
          <a:p>
            <a:r>
              <a:rPr lang="ru-RU" sz="2400" dirty="0"/>
              <a:t>содержатся в выхлопных газах автотранспорта и в выбросах промышленных предприятий, производящих азотную кислоту, азотные удобрения, взрывчатые вещества и др</a:t>
            </a:r>
            <a:r>
              <a:rPr lang="ru-RU" sz="2400" dirty="0" smtClean="0"/>
              <a:t>.</a:t>
            </a:r>
          </a:p>
          <a:p>
            <a:pPr algn="ctr"/>
            <a:r>
              <a:rPr lang="ru-RU" sz="2400" u="sng" dirty="0"/>
              <a:t>Наиболее вредным веществом является диоксид азота: </a:t>
            </a:r>
            <a:endParaRPr lang="ru-RU" sz="2400" u="sng" dirty="0" smtClean="0"/>
          </a:p>
          <a:p>
            <a:r>
              <a:rPr lang="ru-RU" sz="2400" dirty="0" smtClean="0"/>
              <a:t>под </a:t>
            </a:r>
            <a:r>
              <a:rPr lang="ru-RU" sz="2400" dirty="0"/>
              <a:t>влиянием ультрафиолетовых лучей приводит к образованию свободных радикалов озона </a:t>
            </a:r>
            <a:endParaRPr lang="ru-RU" sz="2400" dirty="0" smtClean="0"/>
          </a:p>
          <a:p>
            <a:r>
              <a:rPr lang="ru-RU" sz="2400" dirty="0" smtClean="0"/>
              <a:t>раздражает </a:t>
            </a:r>
            <a:r>
              <a:rPr lang="ru-RU" sz="2400" dirty="0"/>
              <a:t>слизистые оболочки верхних дыхательных </a:t>
            </a:r>
            <a:r>
              <a:rPr lang="ru-RU" sz="2400" dirty="0" smtClean="0"/>
              <a:t>путей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взаимодействует с гемоглобином крови, вызывая образование </a:t>
            </a:r>
            <a:r>
              <a:rPr lang="ru-RU" sz="2400" dirty="0" smtClean="0"/>
              <a:t>метгемоглобина</a:t>
            </a:r>
          </a:p>
          <a:p>
            <a:pPr algn="r"/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Максимально-разовая ПДК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– 0,085 мг/м3, </a:t>
            </a:r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" indent="0" algn="r">
              <a:buNone/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класс 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опасности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- 2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31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24744"/>
            <a:ext cx="8712968" cy="5256584"/>
          </a:xfrm>
        </p:spPr>
        <p:txBody>
          <a:bodyPr/>
          <a:lstStyle/>
          <a:p>
            <a:r>
              <a:rPr lang="ru-RU" sz="2400" b="1" i="1" dirty="0"/>
              <a:t>Формальдегид</a:t>
            </a:r>
            <a:r>
              <a:rPr lang="ru-RU" sz="2400" dirty="0"/>
              <a:t> вызывает дерматиты и заболевания органов </a:t>
            </a:r>
            <a:r>
              <a:rPr lang="ru-RU" sz="2400" dirty="0" smtClean="0"/>
              <a:t>дыхания</a:t>
            </a:r>
            <a:endParaRPr lang="ru-RU" sz="2400" b="1" i="1" dirty="0" smtClean="0"/>
          </a:p>
          <a:p>
            <a:pPr algn="r"/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Максимально-разовая ПДК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– 0,035 мг/м3, </a:t>
            </a:r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" indent="0" algn="r">
              <a:buNone/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класс опасности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– 2</a:t>
            </a:r>
          </a:p>
          <a:p>
            <a:r>
              <a:rPr lang="ru-RU" sz="2400" b="1" i="1" dirty="0"/>
              <a:t>Сероводород</a:t>
            </a:r>
            <a:r>
              <a:rPr lang="ru-RU" sz="2400" dirty="0"/>
              <a:t> раздражает верхние дыхательные пути и </a:t>
            </a:r>
            <a:r>
              <a:rPr lang="ru-RU" sz="2400" dirty="0" smtClean="0"/>
              <a:t>слизистые</a:t>
            </a:r>
          </a:p>
          <a:p>
            <a:pPr algn="r"/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Максимально-разовая ПДК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– 0,008 мг/м3, </a:t>
            </a:r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" indent="0" algn="r">
              <a:buNone/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класс 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опасности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- 2</a:t>
            </a:r>
            <a:r>
              <a:rPr lang="ru-RU" sz="2400" dirty="0"/>
              <a:t> 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59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12968" cy="1143000"/>
          </a:xfrm>
        </p:spPr>
        <p:txBody>
          <a:bodyPr/>
          <a:lstStyle/>
          <a:p>
            <a:pPr algn="l"/>
            <a:r>
              <a:rPr lang="ru-RU" sz="3600" b="0" i="1" dirty="0">
                <a:effectLst/>
              </a:rPr>
              <a:t>Фреоны или «хлор-</a:t>
            </a:r>
            <a:r>
              <a:rPr lang="ru-RU" sz="3600" b="0" i="1" dirty="0" err="1">
                <a:effectLst/>
              </a:rPr>
              <a:t>фторуглероды</a:t>
            </a:r>
            <a:r>
              <a:rPr lang="ru-RU" sz="3600" b="0" i="1" dirty="0">
                <a:effectLst/>
              </a:rPr>
              <a:t>» (ХФУ)</a:t>
            </a:r>
            <a:endParaRPr lang="ru-RU" sz="3600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2060848"/>
            <a:ext cx="8712968" cy="4536504"/>
          </a:xfrm>
        </p:spPr>
        <p:txBody>
          <a:bodyPr>
            <a:normAutofit/>
          </a:bodyPr>
          <a:lstStyle/>
          <a:p>
            <a:r>
              <a:rPr lang="ru-RU" sz="2400" dirty="0"/>
              <a:t>Они нетоксичны, инертны, чрезвычайно стабильны, не горят, не растворяются в воде, но разрушают озоновый слой Земли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864" y="2996952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07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720080"/>
          </a:xfrm>
        </p:spPr>
        <p:txBody>
          <a:bodyPr/>
          <a:lstStyle/>
          <a:p>
            <a:pPr algn="l"/>
            <a:r>
              <a:rPr lang="ru-RU" sz="3200" b="0" i="1" dirty="0">
                <a:effectLst/>
              </a:rPr>
              <a:t>Фотохимические загрязнители</a:t>
            </a:r>
            <a:r>
              <a:rPr lang="ru-RU" sz="3200" b="0" dirty="0">
                <a:effectLst/>
              </a:rPr>
              <a:t> 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420888"/>
            <a:ext cx="8496944" cy="4104456"/>
          </a:xfrm>
        </p:spPr>
        <p:txBody>
          <a:bodyPr>
            <a:normAutofit/>
          </a:bodyPr>
          <a:lstStyle/>
          <a:p>
            <a:r>
              <a:rPr lang="ru-RU" sz="2400" b="1" i="1" u="sng" dirty="0"/>
              <a:t>Фотохимические загрязнители </a:t>
            </a:r>
            <a:r>
              <a:rPr lang="ru-RU" sz="2400" dirty="0"/>
              <a:t>— это комплекс, состоящий из газов и аэрозольных частиц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Данный комплекс фотохимических загрязнителей имеет выраженные окислительные свойства и образуется в ходе реакций, происходящих между летучими углеводородами (нефть) и окислами азота (выбросы транспортными средствами) в присутствии солнечного света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В результате образуется </a:t>
            </a:r>
            <a:r>
              <a:rPr lang="ru-RU" sz="2400" b="1" i="1" dirty="0"/>
              <a:t>фотохимический смог.</a:t>
            </a:r>
            <a:endParaRPr lang="ru-RU" sz="2400" b="1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5" y="764704"/>
            <a:ext cx="2457449" cy="1643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33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143000"/>
          </a:xfrm>
        </p:spPr>
        <p:txBody>
          <a:bodyPr/>
          <a:lstStyle/>
          <a:p>
            <a:pPr algn="l"/>
            <a:r>
              <a:rPr lang="ru-RU" sz="3600" b="0" i="1" dirty="0">
                <a:effectLst/>
              </a:rPr>
              <a:t>«Кислотные дожди»</a:t>
            </a:r>
            <a:endParaRPr lang="ru-RU" sz="3600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628800"/>
            <a:ext cx="8640960" cy="4896544"/>
          </a:xfrm>
        </p:spPr>
        <p:txBody>
          <a:bodyPr>
            <a:normAutofit/>
          </a:bodyPr>
          <a:lstStyle/>
          <a:p>
            <a:r>
              <a:rPr lang="ru-RU" sz="2400" dirty="0"/>
              <a:t>Этот вид загрязнителей </a:t>
            </a:r>
            <a:r>
              <a:rPr lang="ru-RU" sz="2400" dirty="0" smtClean="0"/>
              <a:t>заслуживает</a:t>
            </a:r>
          </a:p>
          <a:p>
            <a:pPr marL="45720" indent="0">
              <a:buNone/>
            </a:pPr>
            <a:r>
              <a:rPr lang="ru-RU" sz="2400" dirty="0" smtClean="0"/>
              <a:t> </a:t>
            </a:r>
            <a:r>
              <a:rPr lang="ru-RU" sz="2400" dirty="0"/>
              <a:t>серьезного внимания. </a:t>
            </a:r>
            <a:endParaRPr lang="ru-RU" sz="2400" dirty="0" smtClean="0"/>
          </a:p>
          <a:p>
            <a:r>
              <a:rPr lang="ru-RU" sz="2400" dirty="0"/>
              <a:t>Кислотные дожди представляют </a:t>
            </a:r>
            <a:r>
              <a:rPr lang="ru-RU" sz="2400" dirty="0" smtClean="0"/>
              <a:t>собой смесь </a:t>
            </a:r>
            <a:r>
              <a:rPr lang="ru-RU" sz="2400" dirty="0"/>
              <a:t>растворов серной и азотной кислоты. Средняя кислотность осадков в настоящее время </a:t>
            </a:r>
            <a:r>
              <a:rPr lang="ru-RU" sz="2400" b="1" u="sng" dirty="0"/>
              <a:t>возросла почти в 100 раз </a:t>
            </a:r>
            <a:r>
              <a:rPr lang="ru-RU" sz="2400" dirty="0"/>
              <a:t>по сравнению с тем, что было 180 лет назад. </a:t>
            </a:r>
            <a:endParaRPr lang="ru-RU" sz="2400" dirty="0" smtClean="0"/>
          </a:p>
          <a:p>
            <a:r>
              <a:rPr lang="ru-RU" sz="2400" dirty="0"/>
              <a:t>Следствием выпадения «кислотных дождей» является </a:t>
            </a:r>
            <a:r>
              <a:rPr lang="ru-RU" sz="2400" u="sng" dirty="0"/>
              <a:t>окисление почвы, грунтовых вод, озер, рек</a:t>
            </a:r>
            <a:r>
              <a:rPr lang="ru-RU" sz="2400" dirty="0"/>
              <a:t>, оказывающее отрицательное влияние на леса, посевы сельскохозяйственных культур. </a:t>
            </a:r>
            <a:endParaRPr lang="ru-RU" sz="2400" dirty="0" smtClean="0"/>
          </a:p>
          <a:p>
            <a:r>
              <a:rPr lang="ru-RU" sz="2400" dirty="0"/>
              <a:t>В результате гибнет растительный и животный мир.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88640"/>
            <a:ext cx="2627313" cy="2370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56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720080"/>
          </a:xfrm>
        </p:spPr>
        <p:txBody>
          <a:bodyPr/>
          <a:lstStyle/>
          <a:p>
            <a:pPr algn="l"/>
            <a:r>
              <a:rPr lang="ru-RU" sz="3200" b="0" i="1" dirty="0">
                <a:effectLst/>
              </a:rPr>
              <a:t>Содержание микроорганизмов в воздухе</a:t>
            </a:r>
            <a:r>
              <a:rPr lang="ru-RU" sz="3200" b="0" dirty="0">
                <a:effectLst/>
              </a:rPr>
              <a:t> </a:t>
            </a:r>
            <a:endParaRPr lang="ru-RU" sz="3200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2132856"/>
            <a:ext cx="8712968" cy="4536504"/>
          </a:xfrm>
        </p:spPr>
        <p:txBody>
          <a:bodyPr>
            <a:normAutofit/>
          </a:bodyPr>
          <a:lstStyle/>
          <a:p>
            <a:r>
              <a:rPr lang="ru-RU" sz="2000" dirty="0"/>
              <a:t>К</a:t>
            </a:r>
            <a:r>
              <a:rPr lang="ru-RU" sz="2000" dirty="0" smtClean="0"/>
              <a:t>олеблется </a:t>
            </a:r>
            <a:r>
              <a:rPr lang="ru-RU" sz="2000" dirty="0"/>
              <a:t>как в течение суток, так и в различные сезоны года. В холодный период года воздух менее загрязнен микроорганизмами, а летом наблюдается более высокое их содержание, что связано с высыханием верхних слоев почвы и усиленным поступлением ее частичек в воздух</a:t>
            </a:r>
            <a:r>
              <a:rPr lang="ru-RU" sz="2000" dirty="0" smtClean="0"/>
              <a:t>.</a:t>
            </a:r>
          </a:p>
          <a:p>
            <a:r>
              <a:rPr lang="ru-RU" sz="2000" dirty="0"/>
              <a:t>Бактериальная обсемененность в городах может достигать 30-40 тыс. в 1 м3, в то время как в зеленой пригородной зоне — около 1 тыс. в 1 м3. Над океанами и снежными вершинами гор воздух почти стерилен</a:t>
            </a:r>
            <a:r>
              <a:rPr lang="ru-RU" sz="2000" dirty="0" smtClean="0"/>
              <a:t>.</a:t>
            </a:r>
          </a:p>
          <a:p>
            <a:r>
              <a:rPr lang="ru-RU" sz="2000" dirty="0"/>
              <a:t>Воздушная среда является путем передачи многих аэрогенных инфекций, возбудители которых обладают достаточной стойкостью. Через воздух распространяются возбудители коклюша, дифтерии, кори, скарлатины, гриппа.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757835"/>
            <a:ext cx="4044769" cy="130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72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332656"/>
            <a:ext cx="8712968" cy="6336704"/>
          </a:xfrm>
        </p:spPr>
        <p:txBody>
          <a:bodyPr/>
          <a:lstStyle/>
          <a:p>
            <a:r>
              <a:rPr lang="ru-RU" i="1" dirty="0">
                <a:solidFill>
                  <a:schemeClr val="accent5">
                    <a:lumMod val="75000"/>
                  </a:schemeClr>
                </a:solidFill>
              </a:rPr>
              <a:t>Мероприятия, направленные на снижение уровня загрязнения атмосферного воздуха выбросами автомобильного транспорта</a:t>
            </a:r>
            <a:r>
              <a:rPr lang="ru-RU" dirty="0"/>
              <a:t>, в целом по </a:t>
            </a:r>
            <a:r>
              <a:rPr lang="ru-RU" dirty="0" smtClean="0"/>
              <a:t>РБ </a:t>
            </a:r>
            <a:r>
              <a:rPr lang="ru-RU" dirty="0"/>
              <a:t>проводятся недостаточно</a:t>
            </a:r>
            <a:r>
              <a:rPr lang="ru-RU" dirty="0" smtClean="0"/>
              <a:t>.</a:t>
            </a:r>
          </a:p>
          <a:p>
            <a:pPr algn="ctr"/>
            <a:r>
              <a:rPr lang="ru-RU" u="sng" dirty="0"/>
              <a:t>В первую очередь к ним относятся</a:t>
            </a:r>
            <a:r>
              <a:rPr lang="ru-RU" u="sng" dirty="0" smtClean="0"/>
              <a:t>:</a:t>
            </a:r>
          </a:p>
          <a:p>
            <a:r>
              <a:rPr lang="ru-RU" dirty="0"/>
              <a:t>перевод на неэтилированный бензин и другие альтернативные виды топлива, в связи с чем продолжается загрязнение воздуха свинцом; </a:t>
            </a:r>
            <a:endParaRPr lang="ru-RU" dirty="0" smtClean="0"/>
          </a:p>
          <a:p>
            <a:r>
              <a:rPr lang="ru-RU" dirty="0"/>
              <a:t>оснащение автомобилей нейтрализаторами</a:t>
            </a:r>
            <a:r>
              <a:rPr lang="ru-RU" dirty="0" smtClean="0"/>
              <a:t>;</a:t>
            </a:r>
          </a:p>
          <a:p>
            <a:r>
              <a:rPr lang="ru-RU" dirty="0"/>
              <a:t>выход автомашин на линию из автохозяйств с неотрегулированными двигателями и без предварительных замеров отработавших газов на содержание вредных веществ</a:t>
            </a:r>
            <a:r>
              <a:rPr lang="ru-RU" dirty="0" smtClean="0"/>
              <a:t>;</a:t>
            </a:r>
          </a:p>
          <a:p>
            <a:r>
              <a:rPr lang="ru-RU" dirty="0"/>
              <a:t>техосмотр, особенно личного автотранспорта</a:t>
            </a:r>
            <a:r>
              <a:rPr lang="ru-RU" dirty="0" smtClean="0"/>
              <a:t>;</a:t>
            </a:r>
          </a:p>
          <a:p>
            <a:r>
              <a:rPr lang="ru-RU" dirty="0"/>
              <a:t>строительство объездных дорог, тоннелей и другие планировочные мероприятия.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251467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0960" cy="720080"/>
          </a:xfrm>
        </p:spPr>
        <p:txBody>
          <a:bodyPr/>
          <a:lstStyle/>
          <a:p>
            <a:pPr algn="ctr"/>
            <a:r>
              <a:rPr lang="ru-RU" sz="3600" b="0" i="1" dirty="0">
                <a:effectLst/>
              </a:rPr>
              <a:t>Выводы</a:t>
            </a:r>
            <a:endParaRPr lang="ru-RU" sz="3600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980728"/>
            <a:ext cx="8784976" cy="5616624"/>
          </a:xfrm>
        </p:spPr>
        <p:txBody>
          <a:bodyPr>
            <a:normAutofit/>
          </a:bodyPr>
          <a:lstStyle/>
          <a:p>
            <a:r>
              <a:rPr lang="ru-RU" sz="2400" b="1" i="1" dirty="0">
                <a:solidFill>
                  <a:schemeClr val="accent3">
                    <a:lumMod val="50000"/>
                  </a:schemeClr>
                </a:solidFill>
              </a:rPr>
              <a:t>Г</a:t>
            </a: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лавная </a:t>
            </a:r>
            <a:r>
              <a:rPr lang="ru-RU" sz="2400" b="1" i="1" dirty="0">
                <a:solidFill>
                  <a:schemeClr val="accent3">
                    <a:lumMod val="50000"/>
                  </a:schemeClr>
                </a:solidFill>
              </a:rPr>
              <a:t>причина выбросов в атмосферу </a:t>
            </a:r>
            <a:r>
              <a:rPr lang="ru-RU" sz="2400" dirty="0"/>
              <a:t>— это производство и потребление энергии. Поэтому борьба с выбросами в атмосферный воздух будет зависеть </a:t>
            </a:r>
            <a:r>
              <a:rPr lang="ru-RU" sz="2400" u="sng" dirty="0"/>
              <a:t>от повышения эффективности производства, передачи, распределения и потребления энергии</a:t>
            </a:r>
            <a:r>
              <a:rPr lang="ru-RU" sz="2400" dirty="0"/>
              <a:t>, а также от создания экологически безопасных энергетических систем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В виду </a:t>
            </a:r>
            <a:r>
              <a:rPr lang="ru-RU" sz="2400" u="sng" dirty="0"/>
              <a:t>отсутствия</a:t>
            </a:r>
            <a:r>
              <a:rPr lang="ru-RU" sz="2400" dirty="0"/>
              <a:t> для атмосферных загрязнений </a:t>
            </a:r>
            <a:r>
              <a:rPr lang="ru-RU" sz="2400" u="sng" dirty="0"/>
              <a:t>государственных границ </a:t>
            </a:r>
            <a:r>
              <a:rPr lang="ru-RU" sz="2400" dirty="0"/>
              <a:t>и увеличении масштабов глобальных проблем, различные меры, предупреждающие загрязнение атмосферного воздуха, будут </a:t>
            </a:r>
            <a:r>
              <a:rPr lang="ru-RU" sz="2400" u="sng" dirty="0"/>
              <a:t>эффективны</a:t>
            </a:r>
            <a:r>
              <a:rPr lang="ru-RU" sz="2400" dirty="0"/>
              <a:t> только в случае их выполнения </a:t>
            </a:r>
            <a:r>
              <a:rPr lang="ru-RU" sz="2400" u="sng" dirty="0"/>
              <a:t>всеми странами мирового сообщества</a:t>
            </a:r>
            <a:r>
              <a:rPr lang="ru-RU" sz="2400" dirty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6830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332656"/>
            <a:ext cx="8496944" cy="6120680"/>
          </a:xfrm>
        </p:spPr>
        <p:txBody>
          <a:bodyPr/>
          <a:lstStyle/>
          <a:p>
            <a:pPr algn="ctr"/>
            <a:r>
              <a:rPr lang="ru-RU" u="sng" dirty="0"/>
              <a:t>К числу важнейших мер </a:t>
            </a:r>
            <a:r>
              <a:rPr lang="ru-RU" u="sng" dirty="0" smtClean="0"/>
              <a:t>относятся:</a:t>
            </a:r>
          </a:p>
          <a:p>
            <a:r>
              <a:rPr lang="ru-RU" dirty="0"/>
              <a:t>меры по модернизации существующих энергетических систем для повышения их эффективности</a:t>
            </a:r>
            <a:r>
              <a:rPr lang="ru-RU" dirty="0" smtClean="0"/>
              <a:t>;</a:t>
            </a:r>
          </a:p>
          <a:p>
            <a:r>
              <a:rPr lang="ru-RU" dirty="0"/>
              <a:t>разработка новых возобновляемых источников энергии, например, энергии Солнца, ветра, воды, биомассы, геотермальных источников, океана и т.д</a:t>
            </a:r>
            <a:r>
              <a:rPr lang="ru-RU" dirty="0" smtClean="0"/>
              <a:t>.</a:t>
            </a:r>
          </a:p>
          <a:p>
            <a:endParaRPr lang="ru-RU" u="sng" dirty="0"/>
          </a:p>
          <a:p>
            <a:pPr algn="ctr"/>
            <a:r>
              <a:rPr lang="ru-RU" u="sng" dirty="0"/>
              <a:t>В целом мероприятия по борьбе с загрязнением атмосферного воздуха можно разделить на группы: </a:t>
            </a:r>
            <a:endParaRPr lang="ru-RU" u="sng" dirty="0" smtClean="0"/>
          </a:p>
          <a:p>
            <a:r>
              <a:rPr lang="ru-RU" dirty="0" smtClean="0"/>
              <a:t>планировочные</a:t>
            </a:r>
          </a:p>
          <a:p>
            <a:r>
              <a:rPr lang="ru-RU" dirty="0" smtClean="0"/>
              <a:t>научные</a:t>
            </a:r>
          </a:p>
          <a:p>
            <a:r>
              <a:rPr lang="ru-RU" dirty="0" smtClean="0"/>
              <a:t>технические </a:t>
            </a:r>
          </a:p>
          <a:p>
            <a:r>
              <a:rPr lang="ru-RU" dirty="0" smtClean="0"/>
              <a:t>законодательные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109006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687" cy="713016"/>
          </a:xfrm>
        </p:spPr>
        <p:txBody>
          <a:bodyPr/>
          <a:lstStyle/>
          <a:p>
            <a:pPr algn="l"/>
            <a:r>
              <a:rPr lang="ru-RU" sz="3200" b="0" i="1" dirty="0">
                <a:effectLst/>
              </a:rPr>
              <a:t>Экологические и гигиенические проблемы загрязнения атмосферного воздуха</a:t>
            </a:r>
            <a:r>
              <a:rPr lang="ru-RU" sz="3200" b="0" dirty="0">
                <a:effectLst/>
              </a:rPr>
              <a:t> 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060848"/>
            <a:ext cx="8712968" cy="4608512"/>
          </a:xfrm>
        </p:spPr>
        <p:txBody>
          <a:bodyPr>
            <a:normAutofit/>
          </a:bodyPr>
          <a:lstStyle/>
          <a:p>
            <a:r>
              <a:rPr lang="ru-RU" sz="2400" dirty="0"/>
              <a:t>Загрязнение атмосферного воздуха обуславливает до 30% общей заболеваемости населения промышленных центров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Суммарные выбросы в атмосферу составляют 360 тонн отравляющих веществ на 1 км3</a:t>
            </a:r>
            <a:r>
              <a:rPr lang="ru-RU" sz="2400" dirty="0" smtClean="0"/>
              <a:t>.</a:t>
            </a:r>
          </a:p>
          <a:p>
            <a:r>
              <a:rPr lang="ru-RU" sz="2400" i="1" dirty="0"/>
              <a:t>В условиях экологического неблагополучия влияние токсических веществ в составе атмосферного воздуха, особенно в больших городах, оказывает пагубное воздействие на организм человека, и первыми «принимают удар на себя» –</a:t>
            </a:r>
            <a:r>
              <a:rPr lang="ru-RU" sz="2400" dirty="0"/>
              <a:t>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органы дыхания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239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276872"/>
            <a:ext cx="6512511" cy="1143000"/>
          </a:xfrm>
        </p:spPr>
        <p:txBody>
          <a:bodyPr/>
          <a:lstStyle/>
          <a:p>
            <a:pPr algn="ctr"/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348630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16632"/>
            <a:ext cx="8712968" cy="6624736"/>
          </a:xfrm>
        </p:spPr>
        <p:txBody>
          <a:bodyPr>
            <a:normAutofit/>
          </a:bodyPr>
          <a:lstStyle/>
          <a:p>
            <a:pPr algn="ctr"/>
            <a:r>
              <a:rPr lang="ru-RU" sz="2000" i="1" u="sng" dirty="0" smtClean="0"/>
              <a:t>В </a:t>
            </a:r>
            <a:r>
              <a:rPr lang="ru-RU" sz="2000" i="1" u="sng" dirty="0"/>
              <a:t>нашей стране </a:t>
            </a:r>
            <a:r>
              <a:rPr lang="ru-RU" sz="2000" i="1" u="sng" dirty="0" smtClean="0"/>
              <a:t>приняты:</a:t>
            </a:r>
          </a:p>
          <a:p>
            <a:r>
              <a:rPr lang="ru-RU" sz="2000" b="1" i="1" dirty="0">
                <a:solidFill>
                  <a:srgbClr val="7030A0"/>
                </a:solidFill>
              </a:rPr>
              <a:t>ПДК</a:t>
            </a:r>
            <a:r>
              <a:rPr lang="ru-RU" sz="2000" dirty="0"/>
              <a:t> - предельная допустимая концентрация загрязняющего вещества в атмосферном воздухе – концентрация, не оказывающая в течение всей жизни прямого или косвенного неблагоприятного действия на настоящее или будущее поколение, не снижающая работоспособности человека, не ухудшающая его самочувствия и санитарно-бытовых условий жизни</a:t>
            </a:r>
            <a:r>
              <a:rPr lang="ru-RU" sz="2000" dirty="0" smtClean="0"/>
              <a:t>.</a:t>
            </a:r>
          </a:p>
          <a:p>
            <a:r>
              <a:rPr lang="ru-RU" sz="2000" b="1" i="1" dirty="0">
                <a:solidFill>
                  <a:srgbClr val="7030A0"/>
                </a:solidFill>
              </a:rPr>
              <a:t>ПДКМР</a:t>
            </a:r>
            <a:r>
              <a:rPr lang="ru-RU" sz="2000" dirty="0"/>
              <a:t> – предельно допустимая максимальная разовая концентрация химического вещества в воздухе населенных мест, мг/м3. Эта концентрация при вдыхании в течение 20-30 мин не должна вызывать рефлекторных реакций в организме человека</a:t>
            </a:r>
            <a:r>
              <a:rPr lang="ru-RU" sz="2000" dirty="0" smtClean="0"/>
              <a:t>.</a:t>
            </a:r>
          </a:p>
          <a:p>
            <a:r>
              <a:rPr lang="ru-RU" sz="2000" b="1" i="1" dirty="0">
                <a:solidFill>
                  <a:srgbClr val="7030A0"/>
                </a:solidFill>
              </a:rPr>
              <a:t>ПДКСС</a:t>
            </a:r>
            <a:r>
              <a:rPr lang="ru-RU" sz="2000" dirty="0"/>
              <a:t> – предельно допустимая среднесуточная концентрация химического вещества в воздухе населенных </a:t>
            </a:r>
            <a:r>
              <a:rPr lang="ru-RU" sz="2000" dirty="0" smtClean="0"/>
              <a:t>мест.</a:t>
            </a:r>
          </a:p>
          <a:p>
            <a:endParaRPr lang="ru-RU" sz="2000" dirty="0" smtClean="0"/>
          </a:p>
          <a:p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Под загрязнением атмосферы следует понимать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изменения ее состава при поступлении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примесей:</a:t>
            </a:r>
          </a:p>
          <a:p>
            <a:r>
              <a:rPr lang="ru-RU" sz="1800" i="1" dirty="0">
                <a:solidFill>
                  <a:schemeClr val="accent6">
                    <a:lumMod val="75000"/>
                  </a:schemeClr>
                </a:solidFill>
              </a:rPr>
              <a:t>естественного (природного) происхождения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- извержение вулканов, пыльные бури, лесные пожары </a:t>
            </a:r>
            <a:endParaRPr lang="ru-RU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1800" i="1" dirty="0">
                <a:solidFill>
                  <a:schemeClr val="accent6">
                    <a:lumMod val="75000"/>
                  </a:schemeClr>
                </a:solidFill>
              </a:rPr>
              <a:t>антропогенного происхождения</a:t>
            </a:r>
            <a:endParaRPr lang="ru-RU" sz="18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90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68952" cy="648072"/>
          </a:xfrm>
        </p:spPr>
        <p:txBody>
          <a:bodyPr/>
          <a:lstStyle/>
          <a:p>
            <a:r>
              <a:rPr lang="ru-RU" sz="3200" b="0" dirty="0">
                <a:effectLst/>
              </a:rPr>
              <a:t>Основные антропогенные загрязнители атмосферы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700808"/>
            <a:ext cx="8784976" cy="4896544"/>
          </a:xfrm>
        </p:spPr>
        <p:txBody>
          <a:bodyPr>
            <a:normAutofit/>
          </a:bodyPr>
          <a:lstStyle/>
          <a:p>
            <a:r>
              <a:rPr lang="ru-RU" sz="2400" dirty="0"/>
              <a:t>углекислый и угарный </a:t>
            </a:r>
            <a:r>
              <a:rPr lang="ru-RU" sz="2400" dirty="0" smtClean="0"/>
              <a:t>газы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различные </a:t>
            </a:r>
            <a:r>
              <a:rPr lang="ru-RU" sz="2400" dirty="0" smtClean="0"/>
              <a:t>углеводороды </a:t>
            </a:r>
          </a:p>
          <a:p>
            <a:r>
              <a:rPr lang="ru-RU" sz="2400" dirty="0" smtClean="0"/>
              <a:t>окись серы</a:t>
            </a:r>
          </a:p>
          <a:p>
            <a:r>
              <a:rPr lang="ru-RU" sz="2400" dirty="0" smtClean="0"/>
              <a:t>окись азота </a:t>
            </a:r>
          </a:p>
          <a:p>
            <a:r>
              <a:rPr lang="ru-RU" sz="2400" dirty="0" smtClean="0"/>
              <a:t>тяжелые </a:t>
            </a:r>
            <a:r>
              <a:rPr lang="ru-RU" sz="2400" dirty="0"/>
              <a:t>металлы (свинец, цинк, медь, хром, ртуть и др</a:t>
            </a:r>
            <a:r>
              <a:rPr lang="ru-RU" sz="2400" dirty="0" smtClean="0"/>
              <a:t>.)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различные </a:t>
            </a:r>
            <a:r>
              <a:rPr lang="ru-RU" sz="2400" dirty="0" smtClean="0"/>
              <a:t>аэрозоли </a:t>
            </a:r>
          </a:p>
          <a:p>
            <a:r>
              <a:rPr lang="ru-RU" sz="2400" dirty="0" smtClean="0"/>
              <a:t>фотохимические окислители </a:t>
            </a:r>
          </a:p>
          <a:p>
            <a:r>
              <a:rPr lang="ru-RU" sz="2400" dirty="0" smtClean="0"/>
              <a:t>озон</a:t>
            </a:r>
          </a:p>
          <a:p>
            <a:r>
              <a:rPr lang="ru-RU" sz="2400" dirty="0" smtClean="0"/>
              <a:t>метан </a:t>
            </a:r>
            <a:r>
              <a:rPr lang="ru-RU" sz="2400" dirty="0"/>
              <a:t>(от сельскохозяйственной деятельности) и </a:t>
            </a:r>
            <a:r>
              <a:rPr lang="ru-RU" sz="2400" dirty="0" err="1"/>
              <a:t>др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215205"/>
            <a:ext cx="2808312" cy="2088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295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60648"/>
            <a:ext cx="8712968" cy="6408712"/>
          </a:xfrm>
        </p:spPr>
        <p:txBody>
          <a:bodyPr>
            <a:normAutofit/>
          </a:bodyPr>
          <a:lstStyle/>
          <a:p>
            <a:r>
              <a:rPr lang="ru-RU" sz="3200" b="1" i="1" dirty="0"/>
              <a:t>Класс опасности </a:t>
            </a:r>
            <a:r>
              <a:rPr lang="ru-RU" sz="3200" dirty="0"/>
              <a:t>- показатель, характеризующий степень опасности для человека веществ, загрязняющих атмосферный воздух. </a:t>
            </a:r>
            <a:endParaRPr lang="ru-RU" sz="3200" dirty="0" smtClean="0"/>
          </a:p>
          <a:p>
            <a:pPr algn="ctr"/>
            <a:r>
              <a:rPr lang="ru-RU" sz="3200" i="1" u="sng" dirty="0" smtClean="0"/>
              <a:t>Вещества </a:t>
            </a:r>
            <a:r>
              <a:rPr lang="ru-RU" sz="3200" i="1" u="sng" dirty="0"/>
              <a:t>делятся на следующие классы опасности: </a:t>
            </a:r>
            <a:endParaRPr lang="ru-RU" sz="3200" i="1" u="sng" dirty="0" smtClean="0"/>
          </a:p>
          <a:p>
            <a:r>
              <a:rPr lang="ru-RU" sz="3200" b="1" i="1" dirty="0" smtClean="0"/>
              <a:t>1 </a:t>
            </a:r>
            <a:r>
              <a:rPr lang="ru-RU" sz="3200" b="1" i="1" dirty="0"/>
              <a:t>класс </a:t>
            </a:r>
            <a:r>
              <a:rPr lang="ru-RU" sz="3200" dirty="0"/>
              <a:t>- чрезвычайно опасные; </a:t>
            </a:r>
            <a:endParaRPr lang="ru-RU" sz="3200" dirty="0" smtClean="0"/>
          </a:p>
          <a:p>
            <a:r>
              <a:rPr lang="ru-RU" sz="3200" b="1" i="1" dirty="0" smtClean="0"/>
              <a:t>2 </a:t>
            </a:r>
            <a:r>
              <a:rPr lang="ru-RU" sz="3200" b="1" i="1" dirty="0"/>
              <a:t>класс </a:t>
            </a:r>
            <a:r>
              <a:rPr lang="ru-RU" sz="3200" dirty="0"/>
              <a:t>- высоко опасные; </a:t>
            </a:r>
            <a:endParaRPr lang="ru-RU" sz="3200" dirty="0" smtClean="0"/>
          </a:p>
          <a:p>
            <a:r>
              <a:rPr lang="ru-RU" sz="3200" b="1" i="1" dirty="0" smtClean="0"/>
              <a:t>3 </a:t>
            </a:r>
            <a:r>
              <a:rPr lang="ru-RU" sz="3200" b="1" i="1" dirty="0"/>
              <a:t>класс </a:t>
            </a:r>
            <a:r>
              <a:rPr lang="ru-RU" sz="3200" dirty="0"/>
              <a:t>- опасные; </a:t>
            </a:r>
            <a:endParaRPr lang="ru-RU" sz="3200" dirty="0" smtClean="0"/>
          </a:p>
          <a:p>
            <a:r>
              <a:rPr lang="ru-RU" sz="3200" b="1" i="1" dirty="0" smtClean="0"/>
              <a:t>4 </a:t>
            </a:r>
            <a:r>
              <a:rPr lang="ru-RU" sz="3200" b="1" i="1" dirty="0"/>
              <a:t>класс </a:t>
            </a:r>
            <a:r>
              <a:rPr lang="ru-RU" sz="3200" dirty="0"/>
              <a:t>- умеренно опасные.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3769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784976" cy="1143000"/>
          </a:xfrm>
        </p:spPr>
        <p:txBody>
          <a:bodyPr/>
          <a:lstStyle/>
          <a:p>
            <a:pPr algn="l"/>
            <a:r>
              <a:rPr lang="ru-RU" sz="3200" b="0" dirty="0">
                <a:effectLst/>
              </a:rPr>
              <a:t>Основные загрязняющие вещества атмосферного воздуха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628800"/>
            <a:ext cx="8568952" cy="4554840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Различают </a:t>
            </a:r>
            <a:r>
              <a:rPr lang="ru-RU" sz="2800" b="1" i="1" dirty="0"/>
              <a:t>пассивные</a:t>
            </a:r>
            <a:r>
              <a:rPr lang="ru-RU" sz="2800" dirty="0"/>
              <a:t> и </a:t>
            </a:r>
            <a:r>
              <a:rPr lang="ru-RU" sz="2800" b="1" i="1" dirty="0"/>
              <a:t>активные</a:t>
            </a:r>
            <a:r>
              <a:rPr lang="ru-RU" sz="2800" dirty="0"/>
              <a:t> загрязнители воздуха. </a:t>
            </a:r>
            <a:endParaRPr lang="ru-RU" sz="2800" dirty="0" smtClean="0"/>
          </a:p>
          <a:p>
            <a:r>
              <a:rPr lang="ru-RU" sz="2800" dirty="0" smtClean="0"/>
              <a:t>К </a:t>
            </a:r>
            <a:r>
              <a:rPr lang="ru-RU" sz="2800" dirty="0"/>
              <a:t>числу </a:t>
            </a:r>
            <a:r>
              <a:rPr lang="ru-RU" sz="2800" b="1" i="1" dirty="0"/>
              <a:t>пассивных</a:t>
            </a:r>
            <a:r>
              <a:rPr lang="ru-RU" sz="2800" dirty="0"/>
              <a:t> относятся сажа, пыль, зола (ПДК – 0,05 мг/м3, класс опасности - 3). </a:t>
            </a:r>
            <a:endParaRPr lang="ru-RU" sz="2800" dirty="0" smtClean="0"/>
          </a:p>
          <a:p>
            <a:r>
              <a:rPr lang="ru-RU" sz="2800" b="1" i="1" dirty="0" smtClean="0"/>
              <a:t>Активными</a:t>
            </a:r>
            <a:r>
              <a:rPr lang="ru-RU" sz="2800" dirty="0" smtClean="0"/>
              <a:t> </a:t>
            </a:r>
            <a:r>
              <a:rPr lang="ru-RU" sz="2800" dirty="0"/>
              <a:t>загрязняющими веществами, обладающими </a:t>
            </a:r>
            <a:r>
              <a:rPr lang="ru-RU" sz="2800" u="sng" dirty="0"/>
              <a:t>токсическими</a:t>
            </a:r>
            <a:r>
              <a:rPr lang="ru-RU" sz="2800" dirty="0"/>
              <a:t> свойствами, являются производные углерода (углекислый газ и окись углерода), сера, окислы азота, окислы свинца, </a:t>
            </a:r>
            <a:r>
              <a:rPr lang="ru-RU" sz="2800" dirty="0" err="1"/>
              <a:t>бензпирен</a:t>
            </a:r>
            <a:r>
              <a:rPr lang="ru-RU" sz="2800" dirty="0"/>
              <a:t> и др.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56485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784976" cy="1143000"/>
          </a:xfrm>
        </p:spPr>
        <p:txBody>
          <a:bodyPr/>
          <a:lstStyle/>
          <a:p>
            <a:pPr algn="l"/>
            <a:r>
              <a:rPr lang="ru-RU" sz="3200" b="0" i="1" dirty="0">
                <a:effectLst/>
              </a:rPr>
              <a:t>Углекислый газ </a:t>
            </a:r>
            <a:r>
              <a:rPr lang="ru-RU" sz="3200" b="0" i="1" dirty="0" smtClean="0">
                <a:effectLst/>
              </a:rPr>
              <a:t>СО</a:t>
            </a:r>
            <a:r>
              <a:rPr lang="ru-RU" sz="3200" b="0" i="1" baseline="-25000" dirty="0" smtClean="0">
                <a:effectLst/>
              </a:rPr>
              <a:t>2</a:t>
            </a:r>
            <a:r>
              <a:rPr lang="ru-RU" sz="3200" b="0" i="1" dirty="0" smtClean="0">
                <a:effectLst/>
              </a:rPr>
              <a:t> </a:t>
            </a:r>
            <a:r>
              <a:rPr lang="ru-RU" sz="3200" b="0" i="1" dirty="0">
                <a:effectLst/>
              </a:rPr>
              <a:t>(Диоксид углерода)</a:t>
            </a:r>
            <a:r>
              <a:rPr lang="ru-RU" b="0" dirty="0">
                <a:effectLst/>
              </a:rPr>
              <a:t>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700808"/>
            <a:ext cx="8424936" cy="4896544"/>
          </a:xfrm>
        </p:spPr>
        <p:txBody>
          <a:bodyPr>
            <a:normAutofit/>
          </a:bodyPr>
          <a:lstStyle/>
          <a:p>
            <a:r>
              <a:rPr lang="ru-RU" sz="2400" dirty="0"/>
              <a:t>Является критерием чистоты воздуха в жилых и общественных </a:t>
            </a:r>
            <a:r>
              <a:rPr lang="ru-RU" sz="2400" dirty="0" smtClean="0"/>
              <a:t>зданиях</a:t>
            </a:r>
          </a:p>
          <a:p>
            <a:r>
              <a:rPr lang="ru-RU" sz="2400" dirty="0" smtClean="0"/>
              <a:t>Значительное </a:t>
            </a:r>
            <a:r>
              <a:rPr lang="ru-RU" sz="2400" dirty="0"/>
              <a:t>накопление СО</a:t>
            </a:r>
            <a:r>
              <a:rPr lang="ru-RU" sz="2400" baseline="-25000" dirty="0"/>
              <a:t>2</a:t>
            </a:r>
            <a:r>
              <a:rPr lang="ru-RU" sz="2400" dirty="0"/>
              <a:t> в закрытых помещениях указывает на санитарное неблагополучие (скученность людей, плохая вентиляция) </a:t>
            </a:r>
            <a:endParaRPr lang="ru-RU" sz="2400" dirty="0" smtClean="0"/>
          </a:p>
          <a:p>
            <a:r>
              <a:rPr lang="ru-RU" sz="2400" dirty="0" smtClean="0"/>
              <a:t>ПДК </a:t>
            </a:r>
            <a:r>
              <a:rPr lang="ru-RU" sz="2400" dirty="0"/>
              <a:t>в жилых и общественных зданиях – </a:t>
            </a:r>
            <a:r>
              <a:rPr lang="ru-RU" sz="2400" b="1" i="1" dirty="0"/>
              <a:t>0,1%</a:t>
            </a:r>
            <a:r>
              <a:rPr lang="ru-RU" sz="2400" dirty="0"/>
              <a:t> </a:t>
            </a:r>
            <a:endParaRPr lang="ru-RU" sz="2400" dirty="0" smtClean="0"/>
          </a:p>
          <a:p>
            <a:pPr marL="365760" lvl="1" indent="0">
              <a:buNone/>
            </a:pPr>
            <a:r>
              <a:rPr lang="ru-RU" sz="2400" dirty="0"/>
              <a:t>	</a:t>
            </a:r>
            <a:r>
              <a:rPr lang="ru-RU" sz="2400" dirty="0" smtClean="0"/>
              <a:t>			        для </a:t>
            </a:r>
            <a:r>
              <a:rPr lang="ru-RU" sz="2400" dirty="0"/>
              <a:t>ЛПУ – </a:t>
            </a:r>
            <a:r>
              <a:rPr lang="ru-RU" sz="2400" b="1" i="1" dirty="0"/>
              <a:t>0,07% </a:t>
            </a:r>
            <a:endParaRPr lang="ru-RU" sz="2400" b="1" i="1" dirty="0" smtClean="0"/>
          </a:p>
          <a:p>
            <a:pPr marL="365760" lvl="1" indent="0" algn="r">
              <a:buNone/>
            </a:pPr>
            <a:r>
              <a:rPr lang="ru-RU" sz="1800" dirty="0" smtClean="0"/>
              <a:t>(</a:t>
            </a:r>
            <a:r>
              <a:rPr lang="ru-RU" sz="1800" dirty="0"/>
              <a:t>это расчетная величина эффективности </a:t>
            </a:r>
            <a:r>
              <a:rPr lang="ru-RU" sz="1800" dirty="0" smtClean="0"/>
              <a:t>вентиляции)</a:t>
            </a:r>
          </a:p>
          <a:p>
            <a:r>
              <a:rPr lang="ru-RU" sz="2600" dirty="0" smtClean="0"/>
              <a:t>Повышением </a:t>
            </a:r>
            <a:r>
              <a:rPr lang="ru-RU" sz="2600" dirty="0"/>
              <a:t>концентрации в атмосфере создает парниковый эффект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45426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792088"/>
          </a:xfrm>
        </p:spPr>
        <p:txBody>
          <a:bodyPr/>
          <a:lstStyle/>
          <a:p>
            <a:pPr algn="ctr"/>
            <a:r>
              <a:rPr lang="ru-RU" sz="3600" b="0" i="1" dirty="0">
                <a:effectLst/>
              </a:rPr>
              <a:t>Оксид углерода (СО) – угарный газ</a:t>
            </a:r>
            <a:endParaRPr lang="ru-RU" sz="3600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484784"/>
            <a:ext cx="8640960" cy="4968552"/>
          </a:xfrm>
        </p:spPr>
        <p:txBody>
          <a:bodyPr>
            <a:normAutofit/>
          </a:bodyPr>
          <a:lstStyle/>
          <a:p>
            <a:r>
              <a:rPr lang="ru-RU" sz="2400" dirty="0"/>
              <a:t>Я</a:t>
            </a:r>
            <a:r>
              <a:rPr lang="ru-RU" sz="2400" dirty="0" smtClean="0"/>
              <a:t>вляется </a:t>
            </a:r>
            <a:r>
              <a:rPr lang="ru-RU" sz="2400" dirty="0"/>
              <a:t>продуктом неполного сгорания топлива, попадающим в атмосферный воздух с выбросами промышленных предприятий и выхлопными газами </a:t>
            </a:r>
            <a:r>
              <a:rPr lang="ru-RU" sz="2400" dirty="0" smtClean="0"/>
              <a:t>автотранспорта</a:t>
            </a:r>
          </a:p>
          <a:p>
            <a:r>
              <a:rPr lang="ru-RU" sz="2400" dirty="0"/>
              <a:t>О</a:t>
            </a:r>
            <a:r>
              <a:rPr lang="ru-RU" sz="2400" dirty="0" smtClean="0"/>
              <a:t>быкновенный </a:t>
            </a:r>
            <a:r>
              <a:rPr lang="ru-RU" sz="2400" dirty="0"/>
              <a:t>дым содержит около 3% оксида углерода, а выхлоп (газы при нормальном режиме работы двигателя) — 7,7</a:t>
            </a:r>
            <a:r>
              <a:rPr lang="ru-RU" sz="2400" dirty="0" smtClean="0"/>
              <a:t>% </a:t>
            </a:r>
          </a:p>
          <a:p>
            <a:r>
              <a:rPr lang="ru-RU" sz="2400" dirty="0" smtClean="0"/>
              <a:t>Табачный </a:t>
            </a:r>
            <a:r>
              <a:rPr lang="ru-RU" sz="2400" dirty="0"/>
              <a:t>дым содержит около 0,5-1,0% </a:t>
            </a:r>
            <a:endParaRPr lang="ru-RU" sz="2400" dirty="0" smtClean="0"/>
          </a:p>
          <a:p>
            <a:r>
              <a:rPr lang="ru-RU" sz="2400" dirty="0" smtClean="0"/>
              <a:t>В </a:t>
            </a:r>
            <a:r>
              <a:rPr lang="ru-RU" sz="2400" dirty="0"/>
              <a:t>воздухе </a:t>
            </a:r>
            <a:r>
              <a:rPr lang="ru-RU" sz="2400" u="sng" dirty="0"/>
              <a:t>жилых помещений </a:t>
            </a:r>
            <a:r>
              <a:rPr lang="ru-RU" sz="2400" dirty="0"/>
              <a:t>может появляться </a:t>
            </a:r>
            <a:r>
              <a:rPr lang="ru-RU" sz="2400" u="sng" dirty="0"/>
              <a:t>при печном отоплении</a:t>
            </a:r>
            <a:r>
              <a:rPr lang="ru-RU" sz="2400" dirty="0"/>
              <a:t> в случае преждевременного закрытия дымовой трубы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6289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8964488" cy="720080"/>
          </a:xfrm>
        </p:spPr>
        <p:txBody>
          <a:bodyPr/>
          <a:lstStyle/>
          <a:p>
            <a:pPr algn="ctr"/>
            <a:r>
              <a:rPr lang="ru-RU" sz="3600" b="0" i="1" dirty="0">
                <a:effectLst/>
              </a:rPr>
              <a:t>Оксид углерода (СО) – угарный газ</a:t>
            </a:r>
            <a:endParaRPr lang="ru-RU" sz="3600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96752"/>
            <a:ext cx="8784976" cy="5184576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является </a:t>
            </a:r>
            <a:r>
              <a:rPr lang="ru-RU" sz="2400" dirty="0"/>
              <a:t>токсичным </a:t>
            </a:r>
            <a:r>
              <a:rPr lang="ru-RU" sz="2400" dirty="0" smtClean="0"/>
              <a:t>веществом</a:t>
            </a:r>
          </a:p>
          <a:p>
            <a:r>
              <a:rPr lang="ru-RU" sz="2400" dirty="0" smtClean="0"/>
              <a:t>Проникая </a:t>
            </a:r>
            <a:r>
              <a:rPr lang="ru-RU" sz="2400" dirty="0"/>
              <a:t>через легкие в кровь, он образует прочное химическое соединение с гемоглобином — </a:t>
            </a:r>
            <a:r>
              <a:rPr lang="ru-RU" sz="2400" b="1" u="sng" dirty="0"/>
              <a:t>карбоксигемоглобин</a:t>
            </a:r>
            <a:r>
              <a:rPr lang="ru-RU" sz="2400" dirty="0"/>
              <a:t>, блокируя процессы транспорта кислорода к тканям, в результате чего в организме наступает кислородное голодание — аноксемия острого или хронического характера в зависимости от концентрации. Чаще встречаются хронические отравления, выражающиеся головной болью, снижением памяти, расстройством сна, повышенной утомляемостью и др</a:t>
            </a:r>
            <a:r>
              <a:rPr lang="ru-RU" sz="2400" dirty="0" smtClean="0"/>
              <a:t>.</a:t>
            </a:r>
          </a:p>
          <a:p>
            <a:endParaRPr lang="ru-RU" dirty="0"/>
          </a:p>
          <a:p>
            <a:pPr algn="r"/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Максимально-разовая ПДК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– 5 мг/м3, </a:t>
            </a:r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" indent="0" algn="r">
              <a:buNone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класс 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опасности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- 4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37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9064514-F706-43DE-95A6-F4158E34E2A2}"/>
</file>

<file path=customXml/itemProps2.xml><?xml version="1.0" encoding="utf-8"?>
<ds:datastoreItem xmlns:ds="http://schemas.openxmlformats.org/officeDocument/2006/customXml" ds:itemID="{5C1DB318-43C9-46FA-841A-C206EE780E5B}"/>
</file>

<file path=customXml/itemProps3.xml><?xml version="1.0" encoding="utf-8"?>
<ds:datastoreItem xmlns:ds="http://schemas.openxmlformats.org/officeDocument/2006/customXml" ds:itemID="{3AD4730F-C1A3-4210-90A0-A2B78F41492C}"/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108</TotalTime>
  <Words>1091</Words>
  <Application>Microsoft Office PowerPoint</Application>
  <PresentationFormat>Экран (4:3)</PresentationFormat>
  <Paragraphs>110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Воздушный поток</vt:lpstr>
      <vt:lpstr>Основные загрязняющие компоненты воздуха закрытых помещений их роль в развитии патологии человека</vt:lpstr>
      <vt:lpstr>Экологические и гигиенические проблемы загрязнения атмосферного воздуха </vt:lpstr>
      <vt:lpstr>Презентация PowerPoint</vt:lpstr>
      <vt:lpstr>Основные антропогенные загрязнители атмосферы</vt:lpstr>
      <vt:lpstr>Презентация PowerPoint</vt:lpstr>
      <vt:lpstr>Основные загрязняющие вещества атмосферного воздуха</vt:lpstr>
      <vt:lpstr>Углекислый газ СО2 (Диоксид углерода) </vt:lpstr>
      <vt:lpstr>Оксид углерода (СО) – угарный газ</vt:lpstr>
      <vt:lpstr>Оксид углерода (СО) – угарный газ</vt:lpstr>
      <vt:lpstr>Диоксид серы SO2</vt:lpstr>
      <vt:lpstr>Оксиды азота </vt:lpstr>
      <vt:lpstr>Презентация PowerPoint</vt:lpstr>
      <vt:lpstr>Фреоны или «хлор-фторуглероды» (ХФУ)</vt:lpstr>
      <vt:lpstr>Фотохимические загрязнители </vt:lpstr>
      <vt:lpstr>«Кислотные дожди»</vt:lpstr>
      <vt:lpstr>Содержание микроорганизмов в воздухе </vt:lpstr>
      <vt:lpstr>Презентация PowerPoint</vt:lpstr>
      <vt:lpstr>Выводы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загрязняющие компоненты воздуха закрытых помещений их роль в развитии патологии человека</dc:title>
  <dc:creator>pc</dc:creator>
  <cp:lastModifiedBy>pc</cp:lastModifiedBy>
  <cp:revision>11</cp:revision>
  <dcterms:created xsi:type="dcterms:W3CDTF">2014-11-17T20:37:28Z</dcterms:created>
  <dcterms:modified xsi:type="dcterms:W3CDTF">2014-11-17T22:26:05Z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